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9" r:id="rId9"/>
    <p:sldId id="272" r:id="rId10"/>
    <p:sldId id="270" r:id="rId11"/>
    <p:sldId id="261" r:id="rId12"/>
    <p:sldId id="26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C269C-51C9-495F-A1BB-04EA6C90F4E5}" v="39" dt="2022-03-27T06:15:11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81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70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91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474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427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42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686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26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0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92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91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7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71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CE89DB8-9EE9-4B28-AF6F-35860BDE3FA3}" type="datetimeFigureOut">
              <a:rPr lang="ru-RU" smtClean="0"/>
              <a:t>26.03.2022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86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yolov3.tf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k.com/iramiagkova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88E59-2353-4B00-85C3-0F555F5C6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ru-RU" dirty="0"/>
            </a:br>
            <a:r>
              <a:rPr lang="ru-RU" dirty="0"/>
              <a:t>«Тётя Наташа»</a:t>
            </a:r>
            <a:br>
              <a:rPr lang="ru-RU" dirty="0"/>
            </a:br>
            <a:br>
              <a:rPr lang="ru-RU" dirty="0"/>
            </a:br>
            <a:r>
              <a:rPr lang="ru-RU" sz="4000" dirty="0"/>
              <a:t>Система распознавания лиц для пропускного пункта школы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D90D3B-51C2-4C91-A9D1-6BA060D2E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/>
              <a:t>Быстро, безопасно, удобно – просто улыбнитесь в камеру </a:t>
            </a:r>
            <a:r>
              <a:rPr lang="ru-RU" sz="2400" dirty="0">
                <a:sym typeface="Wingdings" panose="05000000000000000000" pitchFamily="2" charset="2"/>
              </a:rPr>
              <a:t>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E235A-EDE4-4F78-BE70-7B11F10CEC39}"/>
              </a:ext>
            </a:extLst>
          </p:cNvPr>
          <p:cNvSpPr txBox="1"/>
          <p:nvPr/>
        </p:nvSpPr>
        <p:spPr>
          <a:xfrm>
            <a:off x="10069124" y="6488668"/>
            <a:ext cx="262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г. Воронеж 2022</a:t>
            </a:r>
          </a:p>
        </p:txBody>
      </p:sp>
    </p:spTree>
    <p:extLst>
      <p:ext uri="{BB962C8B-B14F-4D97-AF65-F5344CB8AC3E}">
        <p14:creationId xmlns:p14="http://schemas.microsoft.com/office/powerpoint/2010/main" val="839437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6677A-75BA-474C-8E0F-B2449D67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C9A14-7C8F-45A3-B953-5D17C05F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" y="2254372"/>
            <a:ext cx="2373667" cy="68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/>
              <a:t>Пятый этап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1834-806F-4F97-940F-F93FD0BE2D1F}"/>
              </a:ext>
            </a:extLst>
          </p:cNvPr>
          <p:cNvSpPr txBox="1"/>
          <p:nvPr/>
        </p:nvSpPr>
        <p:spPr>
          <a:xfrm>
            <a:off x="273280" y="2935706"/>
            <a:ext cx="55899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Вывод видео с камеры в реальном времени вместе с нейронной сетью: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Скачать нужные файлы с </a:t>
            </a:r>
            <a:r>
              <a:rPr lang="en-US" dirty="0" err="1"/>
              <a:t>GitHab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Перевести файл с весами нейронной сети из </a:t>
            </a:r>
            <a:r>
              <a:rPr lang="en-US" dirty="0"/>
              <a:t>weights </a:t>
            </a:r>
            <a:r>
              <a:rPr lang="ru-RU" dirty="0"/>
              <a:t>в </a:t>
            </a:r>
            <a:r>
              <a:rPr lang="en-US" dirty="0" err="1"/>
              <a:t>tf</a:t>
            </a:r>
            <a:r>
              <a:rPr lang="en-US" dirty="0"/>
              <a:t> </a:t>
            </a:r>
            <a:r>
              <a:rPr lang="ru-RU" dirty="0"/>
              <a:t>(формат для работы с </a:t>
            </a:r>
            <a:r>
              <a:rPr lang="en-US" dirty="0"/>
              <a:t>TensorFlow</a:t>
            </a:r>
            <a:r>
              <a:rPr lang="ru-RU" dirty="0"/>
              <a:t>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Вывод видео с определяющими боксами и его параллельная запись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8AFF3-1DEC-4A9B-A7C2-B4AAF49258B0}"/>
              </a:ext>
            </a:extLst>
          </p:cNvPr>
          <p:cNvSpPr txBox="1"/>
          <p:nvPr/>
        </p:nvSpPr>
        <p:spPr>
          <a:xfrm>
            <a:off x="6328768" y="3225567"/>
            <a:ext cx="61009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python</a:t>
            </a:r>
            <a:r>
              <a:rPr lang="ru-RU" dirty="0"/>
              <a:t> load_weights.py –</a:t>
            </a:r>
            <a:r>
              <a:rPr lang="ru-RU" dirty="0" err="1"/>
              <a:t>weights</a:t>
            </a:r>
            <a:r>
              <a:rPr lang="ru-RU" dirty="0"/>
              <a:t> './</a:t>
            </a:r>
            <a:r>
              <a:rPr lang="ru-RU" dirty="0" err="1"/>
              <a:t>weights</a:t>
            </a:r>
            <a:r>
              <a:rPr lang="ru-RU" dirty="0"/>
              <a:t>/yolov3_custom_last.weights' --</a:t>
            </a:r>
            <a:r>
              <a:rPr lang="ru-RU" dirty="0" err="1"/>
              <a:t>output</a:t>
            </a:r>
            <a:r>
              <a:rPr lang="ru-RU" dirty="0"/>
              <a:t> './</a:t>
            </a:r>
            <a:r>
              <a:rPr lang="ru-RU" dirty="0" err="1"/>
              <a:t>weights</a:t>
            </a:r>
            <a:r>
              <a:rPr lang="ru-RU" dirty="0"/>
              <a:t>/yolov3_custom.tf' --</a:t>
            </a:r>
            <a:r>
              <a:rPr lang="ru-RU" dirty="0" err="1"/>
              <a:t>num_classes</a:t>
            </a:r>
            <a:r>
              <a:rPr lang="ru-RU" dirty="0"/>
              <a:t> '4'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F6BB9-558C-4F82-93CF-97BD6C83D9B6}"/>
              </a:ext>
            </a:extLst>
          </p:cNvPr>
          <p:cNvSpPr txBox="1"/>
          <p:nvPr/>
        </p:nvSpPr>
        <p:spPr>
          <a:xfrm>
            <a:off x="6328768" y="4803617"/>
            <a:ext cx="6288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python detect_video.py --weights 'weights/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yolov3_custom.tf</a:t>
            </a:r>
            <a:r>
              <a:rPr lang="en-US" dirty="0"/>
              <a:t>' --output 'data/video/video.avi' --video 0 -</a:t>
            </a:r>
            <a:r>
              <a:rPr lang="en-US" dirty="0" err="1"/>
              <a:t>num_classes</a:t>
            </a:r>
            <a:r>
              <a:rPr lang="en-US" dirty="0"/>
              <a:t> '4' --classes 'data/labels/</a:t>
            </a:r>
            <a:r>
              <a:rPr lang="en-US" dirty="0" err="1"/>
              <a:t>obj.names</a:t>
            </a:r>
            <a:r>
              <a:rPr lang="en-US" dirty="0"/>
              <a:t>'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7F122-8B50-4B91-8CD6-31351EA7AAB2}"/>
              </a:ext>
            </a:extLst>
          </p:cNvPr>
          <p:cNvSpPr txBox="1"/>
          <p:nvPr/>
        </p:nvSpPr>
        <p:spPr>
          <a:xfrm>
            <a:off x="6328768" y="3225567"/>
            <a:ext cx="5408530" cy="97045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07768-83AF-46E0-8D15-9CA862BB31D9}"/>
              </a:ext>
            </a:extLst>
          </p:cNvPr>
          <p:cNvSpPr txBox="1"/>
          <p:nvPr/>
        </p:nvSpPr>
        <p:spPr>
          <a:xfrm>
            <a:off x="6328768" y="4779659"/>
            <a:ext cx="5753304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4E53EAF-85E3-4701-B461-FE027437814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368954" y="3710792"/>
            <a:ext cx="959814" cy="827413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56ECD0C-459B-4B09-8D54-A7874017425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863233" y="5379824"/>
            <a:ext cx="465535" cy="349278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6A64F3-2E37-431A-A7B0-D628399D3C4B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3674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09A4D-A534-4EE1-A6B0-9A6DD35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13977"/>
            <a:ext cx="11382000" cy="970450"/>
          </a:xfrm>
        </p:spPr>
        <p:txBody>
          <a:bodyPr/>
          <a:lstStyle/>
          <a:p>
            <a:r>
              <a:rPr lang="ru-RU" dirty="0"/>
              <a:t>Оборудование и программное обеспечение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14CE5B-B80E-4B27-BCA9-5CC8BBC9D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75" y="2629707"/>
            <a:ext cx="3319563" cy="3636511"/>
          </a:xfrm>
        </p:spPr>
        <p:txBody>
          <a:bodyPr/>
          <a:lstStyle/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Ноутбук/компьютер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Камера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Интернет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Терминал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ub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CVAT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A1539-87E0-4C22-896E-FD9DBB2F4523}"/>
              </a:ext>
            </a:extLst>
          </p:cNvPr>
          <p:cNvSpPr txBox="1"/>
          <p:nvPr/>
        </p:nvSpPr>
        <p:spPr>
          <a:xfrm>
            <a:off x="6224396" y="2320647"/>
            <a:ext cx="496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Ресурсы для использования СРЛДППШ «Тётя Наташа»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E158C-C896-44D0-A745-13B491604839}"/>
              </a:ext>
            </a:extLst>
          </p:cNvPr>
          <p:cNvSpPr txBox="1"/>
          <p:nvPr/>
        </p:nvSpPr>
        <p:spPr>
          <a:xfrm>
            <a:off x="653889" y="2381995"/>
            <a:ext cx="2902592" cy="363651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B15DB-A929-4112-86AC-E36B6A5F6B7C}"/>
              </a:ext>
            </a:extLst>
          </p:cNvPr>
          <p:cNvSpPr txBox="1"/>
          <p:nvPr/>
        </p:nvSpPr>
        <p:spPr>
          <a:xfrm>
            <a:off x="6224396" y="2158588"/>
            <a:ext cx="4790349" cy="97045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F3FD913-C9A6-44CD-B213-2BEFE4350B18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556481" y="2643814"/>
            <a:ext cx="2667915" cy="1556437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9A83499-DDA2-470B-85DE-4EC4F5C4EFB4}"/>
              </a:ext>
            </a:extLst>
          </p:cNvPr>
          <p:cNvSpPr txBox="1"/>
          <p:nvPr/>
        </p:nvSpPr>
        <p:spPr>
          <a:xfrm>
            <a:off x="6464911" y="3622449"/>
            <a:ext cx="4413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Примерная цена одной системы:</a:t>
            </a:r>
          </a:p>
          <a:p>
            <a:r>
              <a:rPr lang="ru-RU" dirty="0"/>
              <a:t>Ноутбук </a:t>
            </a:r>
            <a:r>
              <a:rPr lang="en-US" dirty="0"/>
              <a:t>~</a:t>
            </a:r>
            <a:r>
              <a:rPr lang="ru-RU" dirty="0"/>
              <a:t> 40.000</a:t>
            </a:r>
          </a:p>
          <a:p>
            <a:r>
              <a:rPr lang="ru-RU" dirty="0"/>
              <a:t>Камера </a:t>
            </a:r>
            <a:r>
              <a:rPr lang="en-US" dirty="0"/>
              <a:t>~</a:t>
            </a:r>
            <a:r>
              <a:rPr lang="ru-RU" dirty="0"/>
              <a:t> 3.000</a:t>
            </a:r>
          </a:p>
          <a:p>
            <a:r>
              <a:rPr lang="ru-RU" dirty="0"/>
              <a:t>Время и электричество не учитывается</a:t>
            </a:r>
          </a:p>
          <a:p>
            <a:r>
              <a:rPr lang="ru-RU" dirty="0"/>
              <a:t>Итог: </a:t>
            </a:r>
            <a:r>
              <a:rPr lang="en-US" dirty="0"/>
              <a:t>~</a:t>
            </a:r>
            <a:r>
              <a:rPr lang="ru-RU" dirty="0"/>
              <a:t>43.000 (это примерная цена. Зависит от компонентов)</a:t>
            </a:r>
          </a:p>
          <a:p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CF1A3-C03B-46D3-8913-72A58410AB94}"/>
              </a:ext>
            </a:extLst>
          </p:cNvPr>
          <p:cNvSpPr txBox="1"/>
          <p:nvPr/>
        </p:nvSpPr>
        <p:spPr>
          <a:xfrm>
            <a:off x="6382889" y="3459922"/>
            <a:ext cx="4495099" cy="231994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B394C806-6409-43C0-A0D8-E04106E50333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3556481" y="4200251"/>
            <a:ext cx="2826408" cy="419644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4FE62F-8396-4412-9DAC-7BAC51C3CE39}"/>
              </a:ext>
            </a:extLst>
          </p:cNvPr>
          <p:cNvSpPr txBox="1"/>
          <p:nvPr/>
        </p:nvSpPr>
        <p:spPr>
          <a:xfrm>
            <a:off x="4009938" y="6018506"/>
            <a:ext cx="3498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Основная аудитория моего продукта: школы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31684E-EAD1-4261-9C9B-BD5A629A5271}"/>
              </a:ext>
            </a:extLst>
          </p:cNvPr>
          <p:cNvSpPr txBox="1"/>
          <p:nvPr/>
        </p:nvSpPr>
        <p:spPr>
          <a:xfrm>
            <a:off x="3989296" y="6018506"/>
            <a:ext cx="3409793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D8E976B-2EC5-42CD-8ACA-E80EF77CC204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flipH="1" flipV="1">
            <a:off x="3556481" y="4200251"/>
            <a:ext cx="2137712" cy="1818255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C25151-2E8B-4857-B51F-48E8DBF67C94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8622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0B54D-495E-44B8-960A-401D4A40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75414-091A-424E-9D95-03F05298C5D7}"/>
              </a:ext>
            </a:extLst>
          </p:cNvPr>
          <p:cNvSpPr txBox="1"/>
          <p:nvPr/>
        </p:nvSpPr>
        <p:spPr>
          <a:xfrm>
            <a:off x="254832" y="2441453"/>
            <a:ext cx="3524372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ru-RU" u="sng" dirty="0"/>
              <a:t>Моя система способна: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Определяет лица учеников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Выводит имя, фамилию, класс обучения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Сохраняет видео с распознаванием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Показывает процент верности определения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F2DDA-DDD1-482E-A76C-305A1FEF849B}"/>
              </a:ext>
            </a:extLst>
          </p:cNvPr>
          <p:cNvSpPr txBox="1"/>
          <p:nvPr/>
        </p:nvSpPr>
        <p:spPr>
          <a:xfrm>
            <a:off x="8451982" y="2440690"/>
            <a:ext cx="3455878" cy="25853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ru-RU" u="sng" dirty="0"/>
              <a:t>Недочёты: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Ошибки распознавания при дальнем расположении человека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родственников ученика, как его самого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9CCDB-5E70-4E49-98A8-170F8663D94A}"/>
              </a:ext>
            </a:extLst>
          </p:cNvPr>
          <p:cNvSpPr txBox="1"/>
          <p:nvPr/>
        </p:nvSpPr>
        <p:spPr>
          <a:xfrm>
            <a:off x="4327159" y="6031684"/>
            <a:ext cx="37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0DA39-950C-43E1-9C1D-1C8D54422597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1FC22-FD9A-4A51-B0A1-A98715ADB80C}"/>
              </a:ext>
            </a:extLst>
          </p:cNvPr>
          <p:cNvSpPr txBox="1"/>
          <p:nvPr/>
        </p:nvSpPr>
        <p:spPr>
          <a:xfrm>
            <a:off x="3015845" y="5496797"/>
            <a:ext cx="7431947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ru-RU" u="sng" dirty="0"/>
              <a:t>Перспективы развития: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Доработать систему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Соединить систему распознавания лиц и турникет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Распространить систему «Тётя Наташа» по школам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F2FE3-D25C-3A91-6F85-1ACD3B07852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solidFill>
                <a:srgbClr val="252423"/>
              </a:solidFill>
              <a:latin typeface="SegoeUI-SemiBold-final"/>
            </a:endParaRP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A60481AF-0B8E-360C-3F84-6B59D1A0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169" y="2087684"/>
            <a:ext cx="4325814" cy="32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4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C2C71-92E5-40A5-AE59-C8A352F9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372" y="5926348"/>
            <a:ext cx="6380733" cy="616397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F7DFCC7-FBB6-441C-844B-56F510236545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Контакты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81E-AA36-4A0F-8C94-1A112085F326}"/>
              </a:ext>
            </a:extLst>
          </p:cNvPr>
          <p:cNvSpPr txBox="1"/>
          <p:nvPr/>
        </p:nvSpPr>
        <p:spPr>
          <a:xfrm>
            <a:off x="3226278" y="2682187"/>
            <a:ext cx="3890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Автор проекта</a:t>
            </a:r>
            <a:r>
              <a:rPr lang="en-US" u="sng" dirty="0"/>
              <a:t> </a:t>
            </a:r>
            <a:r>
              <a:rPr lang="ru-RU" u="sng" dirty="0"/>
              <a:t>и исполнитель :</a:t>
            </a:r>
          </a:p>
          <a:p>
            <a:r>
              <a:rPr lang="ru-RU" dirty="0"/>
              <a:t>Мягкова Ирина Олеговна</a:t>
            </a:r>
            <a:endParaRPr lang="en-US" dirty="0"/>
          </a:p>
          <a:p>
            <a:endParaRPr lang="ru-RU" dirty="0"/>
          </a:p>
          <a:p>
            <a:r>
              <a:rPr lang="ru-RU" dirty="0"/>
              <a:t>ВК</a:t>
            </a:r>
            <a:r>
              <a:rPr lang="en-US" dirty="0"/>
              <a:t>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https://vk.com/iramiagkova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35A77-9079-49A0-B910-F416CD9E9D4C}"/>
              </a:ext>
            </a:extLst>
          </p:cNvPr>
          <p:cNvSpPr txBox="1"/>
          <p:nvPr/>
        </p:nvSpPr>
        <p:spPr>
          <a:xfrm>
            <a:off x="7267793" y="2682187"/>
            <a:ext cx="50752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/>
              <a:t>Сайт проекта:</a:t>
            </a:r>
          </a:p>
          <a:p>
            <a:endParaRPr lang="ru-RU" u="sng" dirty="0"/>
          </a:p>
          <a:p>
            <a:r>
              <a:rPr lang="en-US" sz="1600" dirty="0"/>
              <a:t>http://aunt-natasha-2022.tilda.ws/technology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DC833B-70D1-4E75-B803-45C6F4A7E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72" y="4035104"/>
            <a:ext cx="1728107" cy="1728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7AC9F-6F10-470C-8AE3-5CDC65194F58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A09F9A-4638-4668-B083-1CA0D7B0E7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9" t="9332" r="9463" b="10430"/>
          <a:stretch/>
        </p:blipFill>
        <p:spPr>
          <a:xfrm>
            <a:off x="8336103" y="3697198"/>
            <a:ext cx="2172748" cy="214758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окно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F34F511-D340-4DBD-BD56-70035BA350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3" b="-367"/>
          <a:stretch/>
        </p:blipFill>
        <p:spPr>
          <a:xfrm>
            <a:off x="197350" y="2927283"/>
            <a:ext cx="29715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00BDC-A60E-4E9F-A02C-C54F991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7E979C-3142-4EDE-99DC-9B80A72F3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2" y="2486754"/>
            <a:ext cx="4876235" cy="1884492"/>
          </a:xfrm>
        </p:spPr>
        <p:txBody>
          <a:bodyPr/>
          <a:lstStyle/>
          <a:p>
            <a:r>
              <a:rPr lang="ru-RU" dirty="0"/>
              <a:t>В наше время важна безопасность</a:t>
            </a:r>
          </a:p>
          <a:p>
            <a:r>
              <a:rPr lang="ru-RU" dirty="0"/>
              <a:t>Система пропусков неудобна</a:t>
            </a:r>
          </a:p>
          <a:p>
            <a:r>
              <a:rPr lang="ru-RU" dirty="0"/>
              <a:t>Карточки теряются и забываются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7907E-9169-42CA-A930-714D8A2F9165}"/>
              </a:ext>
            </a:extLst>
          </p:cNvPr>
          <p:cNvSpPr txBox="1"/>
          <p:nvPr/>
        </p:nvSpPr>
        <p:spPr>
          <a:xfrm>
            <a:off x="288757" y="2381266"/>
            <a:ext cx="4876800" cy="17646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9B9E-D71F-41F8-BC6E-C077CB597024}"/>
              </a:ext>
            </a:extLst>
          </p:cNvPr>
          <p:cNvSpPr txBox="1"/>
          <p:nvPr/>
        </p:nvSpPr>
        <p:spPr>
          <a:xfrm>
            <a:off x="6320590" y="3241645"/>
            <a:ext cx="5061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Чем можно заменить карточки и пропуска: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Что-то, что нельзя забыть или потерять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Уникальный идентификатор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B485C-3395-4CBF-987F-16AD2F8487CB}"/>
              </a:ext>
            </a:extLst>
          </p:cNvPr>
          <p:cNvSpPr txBox="1"/>
          <p:nvPr/>
        </p:nvSpPr>
        <p:spPr>
          <a:xfrm>
            <a:off x="6202260" y="3151998"/>
            <a:ext cx="4876235" cy="137962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D6EEABD-EAFF-47C8-9B7D-214104AB450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165557" y="3263582"/>
            <a:ext cx="1036703" cy="578227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7D6757-2085-497F-95AA-C52D7E133BA3}"/>
              </a:ext>
            </a:extLst>
          </p:cNvPr>
          <p:cNvSpPr txBox="1"/>
          <p:nvPr/>
        </p:nvSpPr>
        <p:spPr>
          <a:xfrm>
            <a:off x="3015632" y="5319260"/>
            <a:ext cx="571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Система распознавания лиц!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88F3A-1044-4B53-8248-75126553C2A7}"/>
              </a:ext>
            </a:extLst>
          </p:cNvPr>
          <p:cNvSpPr txBox="1"/>
          <p:nvPr/>
        </p:nvSpPr>
        <p:spPr>
          <a:xfrm>
            <a:off x="2951747" y="5253562"/>
            <a:ext cx="5694948" cy="694406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6F40F82-5343-44C2-B95C-5145A3498B65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5799221" y="4531619"/>
            <a:ext cx="2841157" cy="721943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146079-76C0-4EF2-8F8C-8F969E44EA95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4626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1EE1C-F0E8-4ED6-BF56-4C77B289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97A8B-25B0-45F3-9F13-7EE65A272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7924235" cy="79362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моей школе пропускная система с карточками и турникетами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4D520-ECB1-49BC-968B-AFA5C2731A4B}"/>
              </a:ext>
            </a:extLst>
          </p:cNvPr>
          <p:cNvSpPr txBox="1"/>
          <p:nvPr/>
        </p:nvSpPr>
        <p:spPr>
          <a:xfrm>
            <a:off x="810000" y="3639961"/>
            <a:ext cx="259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Школьники теряют и забывают карточки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09DD7-2BC1-411E-95FE-4C83052ABD90}"/>
              </a:ext>
            </a:extLst>
          </p:cNvPr>
          <p:cNvSpPr txBox="1"/>
          <p:nvPr/>
        </p:nvSpPr>
        <p:spPr>
          <a:xfrm>
            <a:off x="3990410" y="3357996"/>
            <a:ext cx="2598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Восстановление не только стоит денег, но и занимает пару месяцев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75A2E-8673-4F50-BC5C-302268DE70CC}"/>
              </a:ext>
            </a:extLst>
          </p:cNvPr>
          <p:cNvSpPr txBox="1"/>
          <p:nvPr/>
        </p:nvSpPr>
        <p:spPr>
          <a:xfrm>
            <a:off x="7290443" y="3357996"/>
            <a:ext cx="306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итоге ученики проходят или с помощью друзей или просят открыть охранника дверь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D9CAE-415C-4F51-BFC9-436A06492B5C}"/>
              </a:ext>
            </a:extLst>
          </p:cNvPr>
          <p:cNvSpPr txBox="1"/>
          <p:nvPr/>
        </p:nvSpPr>
        <p:spPr>
          <a:xfrm>
            <a:off x="6095999" y="5159624"/>
            <a:ext cx="306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Смысл пропускной системы теряется и уровень безопасности падает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B86C6-D80C-496E-9CD9-EAAB8590EE35}"/>
              </a:ext>
            </a:extLst>
          </p:cNvPr>
          <p:cNvSpPr txBox="1"/>
          <p:nvPr/>
        </p:nvSpPr>
        <p:spPr>
          <a:xfrm>
            <a:off x="2109128" y="5182370"/>
            <a:ext cx="317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Меня начала волновать эта проблема и я решила начать этот проект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75A8B-F537-47D4-A357-12BF86A381BC}"/>
              </a:ext>
            </a:extLst>
          </p:cNvPr>
          <p:cNvSpPr txBox="1"/>
          <p:nvPr/>
        </p:nvSpPr>
        <p:spPr>
          <a:xfrm>
            <a:off x="810000" y="3561347"/>
            <a:ext cx="2542800" cy="7936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460A2-2914-4816-8202-4075BB1D8950}"/>
              </a:ext>
            </a:extLst>
          </p:cNvPr>
          <p:cNvSpPr txBox="1"/>
          <p:nvPr/>
        </p:nvSpPr>
        <p:spPr>
          <a:xfrm>
            <a:off x="3922370" y="3368782"/>
            <a:ext cx="2630339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57602-C18A-42A4-9C99-055237909423}"/>
              </a:ext>
            </a:extLst>
          </p:cNvPr>
          <p:cNvSpPr txBox="1"/>
          <p:nvPr/>
        </p:nvSpPr>
        <p:spPr>
          <a:xfrm>
            <a:off x="7290443" y="3357996"/>
            <a:ext cx="3064042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3891A-6EB1-4D89-AB8F-3D635CE68B0C}"/>
              </a:ext>
            </a:extLst>
          </p:cNvPr>
          <p:cNvSpPr txBox="1"/>
          <p:nvPr/>
        </p:nvSpPr>
        <p:spPr>
          <a:xfrm>
            <a:off x="2030136" y="5159625"/>
            <a:ext cx="2950935" cy="122307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019D7-DA47-4EDC-B61E-33611A2EDF5E}"/>
              </a:ext>
            </a:extLst>
          </p:cNvPr>
          <p:cNvSpPr txBox="1"/>
          <p:nvPr/>
        </p:nvSpPr>
        <p:spPr>
          <a:xfrm>
            <a:off x="6016604" y="5159625"/>
            <a:ext cx="2950934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E57BA4B-648A-4646-985C-1D40E2B2651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552709" y="3958161"/>
            <a:ext cx="737734" cy="10786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AE44541-90B5-4D3C-B594-2B956D53619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52800" y="3958162"/>
            <a:ext cx="569570" cy="10785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AE86DFC-8598-49E2-B63E-D8716B84B3F4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7492071" y="4558325"/>
            <a:ext cx="1330393" cy="601300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B2DB6B4-FB43-45CE-80F8-2C18E04EF996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4981071" y="5759790"/>
            <a:ext cx="1035533" cy="11371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6C8938-A4BA-43D0-AFF1-199AC3D32CC8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40488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B7567D-52F5-4085-9589-95B4A2C0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8E3EDE-7E33-4783-85C5-FAE451833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создать систему распознавания лиц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Собрать и разметить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для задач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 detection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Обучить нейронную сеть с помощью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yolov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  <a:p>
            <a:pPr lvl="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ru-RU" dirty="0">
                <a:cs typeface="Times New Roman" panose="02020603050405020304" pitchFamily="18" charset="0"/>
              </a:rPr>
              <a:t>Проанализировать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возможные способы совмещения весов нейронный сети и камеры</a:t>
            </a:r>
          </a:p>
          <a:p>
            <a:pPr lvl="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Вывести видео в реальном времени одновременно с определением лиц</a:t>
            </a:r>
          </a:p>
          <a:p>
            <a:pPr lvl="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Протестировать систему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Сделать вывод о её эффективности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605F2-C67E-475A-B109-A224547C1D2F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010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12399F-93F9-4A7A-BCB6-8247CC23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D675C8-1DEF-451C-BA47-19AA16157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44" y="2454670"/>
            <a:ext cx="4009962" cy="19486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Нейронная сеть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— это последовательность нейронов, соединенных между собой синапсами. Структура нейронной сети пришла в мир программирования прямиком из биологии.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9BB43-ED68-43F5-872D-D8911E389E96}"/>
              </a:ext>
            </a:extLst>
          </p:cNvPr>
          <p:cNvSpPr txBox="1"/>
          <p:nvPr/>
        </p:nvSpPr>
        <p:spPr>
          <a:xfrm>
            <a:off x="6368903" y="5009644"/>
            <a:ext cx="5097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cs typeface="Times New Roman" panose="02020603050405020304" pitchFamily="18" charset="0"/>
              </a:rPr>
              <a:t>YOLOv3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 — это очень популярная на текущий момент архитектура CNN, которая используется для распознавания множественных объектов на изображении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EE4D6-ED42-460E-9757-E56D023EB159}"/>
              </a:ext>
            </a:extLst>
          </p:cNvPr>
          <p:cNvSpPr txBox="1"/>
          <p:nvPr/>
        </p:nvSpPr>
        <p:spPr>
          <a:xfrm>
            <a:off x="449179" y="2438400"/>
            <a:ext cx="3994484" cy="17325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06550-36E6-4959-A1B7-4FDD063ACDEE}"/>
              </a:ext>
            </a:extLst>
          </p:cNvPr>
          <p:cNvSpPr txBox="1"/>
          <p:nvPr/>
        </p:nvSpPr>
        <p:spPr>
          <a:xfrm>
            <a:off x="6368903" y="4985809"/>
            <a:ext cx="4928812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AA017D-9426-4E7E-9211-F1A02035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46" y="2246157"/>
            <a:ext cx="4406838" cy="233929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FA615EA-1B6F-44C7-843B-B24ED697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8" y="3975613"/>
            <a:ext cx="4095434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6D869-95C8-402C-B767-E27D34ADF489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6948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6677A-75BA-474C-8E0F-B2449D67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C9A14-7C8F-45A3-B953-5D17C05F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" y="2254372"/>
            <a:ext cx="2373667" cy="68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/>
              <a:t>Первый этап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1834-806F-4F97-940F-F93FD0BE2D1F}"/>
              </a:ext>
            </a:extLst>
          </p:cNvPr>
          <p:cNvSpPr txBox="1"/>
          <p:nvPr/>
        </p:nvSpPr>
        <p:spPr>
          <a:xfrm>
            <a:off x="273280" y="2935706"/>
            <a:ext cx="4290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Съёмка видео с 4-мя людьми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Нужно снять головы в разных положениях, закрывая какие-то части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Желательно менять освещение, причёски и эмоции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591FBEA-106D-44CA-91A6-E0D324C422EA}"/>
              </a:ext>
            </a:extLst>
          </p:cNvPr>
          <p:cNvSpPr txBox="1">
            <a:spLocks/>
          </p:cNvSpPr>
          <p:nvPr/>
        </p:nvSpPr>
        <p:spPr>
          <a:xfrm>
            <a:off x="4569203" y="2254372"/>
            <a:ext cx="2373667" cy="68133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ru-RU" sz="2200" b="1" dirty="0"/>
              <a:t>Второй этап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ADD74-7DF3-46BB-9337-5F541EDEF0FA}"/>
              </a:ext>
            </a:extLst>
          </p:cNvPr>
          <p:cNvSpPr txBox="1"/>
          <p:nvPr/>
        </p:nvSpPr>
        <p:spPr>
          <a:xfrm>
            <a:off x="4428700" y="2935706"/>
            <a:ext cx="4290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С помощью </a:t>
            </a:r>
            <a:r>
              <a:rPr lang="en-US" dirty="0"/>
              <a:t>CVAT</a:t>
            </a:r>
            <a:r>
              <a:rPr lang="ru-RU" dirty="0"/>
              <a:t> выделяем лица на каждом кадре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ВАЖНО! Размечать нужно как можно ближе к границам объекта 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Скачать </a:t>
            </a:r>
            <a:r>
              <a:rPr lang="en-US" dirty="0"/>
              <a:t>dataset</a:t>
            </a:r>
            <a:r>
              <a:rPr lang="ru-RU" dirty="0"/>
              <a:t> в формате </a:t>
            </a:r>
            <a:r>
              <a:rPr lang="en-US" dirty="0"/>
              <a:t>YOLO</a:t>
            </a:r>
            <a:endParaRPr lang="ru-RU" dirty="0"/>
          </a:p>
        </p:txBody>
      </p:sp>
      <p:pic>
        <p:nvPicPr>
          <p:cNvPr id="7" name="Рисунок 6" descr="Изображение выглядит как текст, снимок экрана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8F0BC12-6CCA-4E86-ADC2-F6A4B8A77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" t="9086" b="5352"/>
          <a:stretch/>
        </p:blipFill>
        <p:spPr>
          <a:xfrm>
            <a:off x="4563611" y="4967031"/>
            <a:ext cx="3551464" cy="1774028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дисплей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6F1EDEDA-21AA-43A7-938F-97CAC427A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" t="9581" b="6206"/>
          <a:stretch/>
        </p:blipFill>
        <p:spPr>
          <a:xfrm>
            <a:off x="8470437" y="2254372"/>
            <a:ext cx="3551464" cy="175069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электроник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D9771C88-3D27-413F-B3A5-2419C97CE5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t="9425" b="5427"/>
          <a:stretch/>
        </p:blipFill>
        <p:spPr>
          <a:xfrm>
            <a:off x="8461525" y="4346245"/>
            <a:ext cx="3560376" cy="177402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компьютер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B8F78CAA-E3E4-458D-995A-1DF9C48FD7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" t="8986" b="5680"/>
          <a:stretch/>
        </p:blipFill>
        <p:spPr>
          <a:xfrm>
            <a:off x="102464" y="4967031"/>
            <a:ext cx="3544443" cy="1774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2075C-8D93-442E-AA0C-4105A41BC99B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7224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6677A-75BA-474C-8E0F-B2449D67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C9A14-7C8F-45A3-B953-5D17C05F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" y="2254372"/>
            <a:ext cx="2373667" cy="68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/>
              <a:t>Третий этап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1834-806F-4F97-940F-F93FD0BE2D1F}"/>
              </a:ext>
            </a:extLst>
          </p:cNvPr>
          <p:cNvSpPr txBox="1"/>
          <p:nvPr/>
        </p:nvSpPr>
        <p:spPr>
          <a:xfrm>
            <a:off x="273280" y="2935706"/>
            <a:ext cx="7231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Подготовить файлы:</a:t>
            </a:r>
          </a:p>
          <a:p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Конвертировать </a:t>
            </a:r>
            <a:r>
              <a:rPr lang="en-US" dirty="0"/>
              <a:t>PNG </a:t>
            </a:r>
            <a:r>
              <a:rPr lang="ru-RU" dirty="0"/>
              <a:t>в </a:t>
            </a:r>
            <a:r>
              <a:rPr lang="en-US" dirty="0"/>
              <a:t>JPG</a:t>
            </a:r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Изменить файлы </a:t>
            </a:r>
            <a:r>
              <a:rPr lang="en-US" sz="1800" dirty="0">
                <a:effectLst/>
                <a:ea typeface="Calibri" panose="020F0502020204030204" pitchFamily="34" charset="0"/>
              </a:rPr>
              <a:t>obj</a:t>
            </a:r>
            <a:r>
              <a:rPr lang="ru-RU" sz="1800" dirty="0">
                <a:effectLst/>
                <a:ea typeface="Calibri" panose="020F0502020204030204" pitchFamily="34" charset="0"/>
              </a:rPr>
              <a:t>.</a:t>
            </a:r>
            <a:r>
              <a:rPr lang="en-US" sz="1800" dirty="0">
                <a:effectLst/>
                <a:ea typeface="Calibri" panose="020F0502020204030204" pitchFamily="34" charset="0"/>
              </a:rPr>
              <a:t>name</a:t>
            </a:r>
            <a:r>
              <a:rPr lang="ru-RU" sz="1800" dirty="0">
                <a:effectLst/>
                <a:ea typeface="Calibri" panose="020F0502020204030204" pitchFamily="34" charset="0"/>
              </a:rPr>
              <a:t>, </a:t>
            </a:r>
            <a:r>
              <a:rPr lang="en-US" sz="1800" dirty="0">
                <a:effectLst/>
                <a:ea typeface="Calibri" panose="020F0502020204030204" pitchFamily="34" charset="0"/>
              </a:rPr>
              <a:t>obj</a:t>
            </a:r>
            <a:r>
              <a:rPr lang="ru-RU" sz="1800" dirty="0">
                <a:effectLst/>
                <a:ea typeface="Calibri" panose="020F0502020204030204" pitchFamily="34" charset="0"/>
              </a:rPr>
              <a:t>.</a:t>
            </a:r>
            <a:r>
              <a:rPr lang="en-US" sz="1800" dirty="0">
                <a:effectLst/>
                <a:ea typeface="Calibri" panose="020F0502020204030204" pitchFamily="34" charset="0"/>
              </a:rPr>
              <a:t>data</a:t>
            </a:r>
            <a:r>
              <a:rPr lang="ru-RU" sz="1800" dirty="0">
                <a:effectLst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ea typeface="Calibri" panose="020F0502020204030204" pitchFamily="34" charset="0"/>
              </a:rPr>
              <a:t>yolov</a:t>
            </a:r>
            <a:r>
              <a:rPr lang="ru-RU" sz="1800" dirty="0">
                <a:effectLst/>
                <a:ea typeface="Calibri" panose="020F0502020204030204" pitchFamily="34" charset="0"/>
              </a:rPr>
              <a:t>3_</a:t>
            </a:r>
            <a:r>
              <a:rPr lang="en-US" sz="1800" dirty="0">
                <a:effectLst/>
                <a:ea typeface="Calibri" panose="020F0502020204030204" pitchFamily="34" charset="0"/>
              </a:rPr>
              <a:t>custom</a:t>
            </a:r>
            <a:r>
              <a:rPr lang="ru-RU" sz="1800" dirty="0">
                <a:effectLst/>
                <a:ea typeface="Calibri" panose="020F0502020204030204" pitchFamily="34" charset="0"/>
              </a:rPr>
              <a:t>.</a:t>
            </a:r>
            <a:r>
              <a:rPr lang="en-US" sz="1800" dirty="0" err="1">
                <a:effectLst/>
                <a:ea typeface="Calibri" panose="020F0502020204030204" pitchFamily="34" charset="0"/>
              </a:rPr>
              <a:t>cfg</a:t>
            </a:r>
            <a:endParaRPr lang="ru-RU" dirty="0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C6FA8B-4B90-4419-B73A-0A8FCE1BB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t="28096" r="63958" b="22045"/>
          <a:stretch/>
        </p:blipFill>
        <p:spPr>
          <a:xfrm>
            <a:off x="8742814" y="1947860"/>
            <a:ext cx="3175906" cy="285713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86AA594-917B-44CA-994C-47410F9AC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27402" r="62374" b="41694"/>
          <a:stretch/>
        </p:blipFill>
        <p:spPr>
          <a:xfrm>
            <a:off x="121825" y="4312094"/>
            <a:ext cx="3286349" cy="1717604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D25C520-A07E-44DE-9A26-209D46BF2419}"/>
              </a:ext>
            </a:extLst>
          </p:cNvPr>
          <p:cNvCxnSpPr>
            <a:cxnSpLocks/>
          </p:cNvCxnSpPr>
          <p:nvPr/>
        </p:nvCxnSpPr>
        <p:spPr>
          <a:xfrm flipV="1">
            <a:off x="9046025" y="2751364"/>
            <a:ext cx="0" cy="184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4E3CA76-07B5-47BA-B911-71DB0D89CCEF}"/>
              </a:ext>
            </a:extLst>
          </p:cNvPr>
          <p:cNvCxnSpPr>
            <a:cxnSpLocks/>
          </p:cNvCxnSpPr>
          <p:nvPr/>
        </p:nvCxnSpPr>
        <p:spPr>
          <a:xfrm flipH="1">
            <a:off x="9046026" y="4389680"/>
            <a:ext cx="9388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254BC2-C49D-4621-90EF-A3E72D9DA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27738" r="64107" b="52976"/>
          <a:stretch/>
        </p:blipFill>
        <p:spPr>
          <a:xfrm>
            <a:off x="3509564" y="4475969"/>
            <a:ext cx="3820886" cy="1322614"/>
          </a:xfrm>
          <a:prstGeom prst="rect">
            <a:avLst/>
          </a:prstGeom>
        </p:spPr>
      </p:pic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FCEB53B-C50D-4DD5-AF64-259BCC8B7805}"/>
              </a:ext>
            </a:extLst>
          </p:cNvPr>
          <p:cNvCxnSpPr>
            <a:cxnSpLocks/>
          </p:cNvCxnSpPr>
          <p:nvPr/>
        </p:nvCxnSpPr>
        <p:spPr>
          <a:xfrm>
            <a:off x="3509564" y="4906752"/>
            <a:ext cx="681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5C12FF7-8C9F-47B6-80E9-94995DA305AE}"/>
              </a:ext>
            </a:extLst>
          </p:cNvPr>
          <p:cNvCxnSpPr>
            <a:cxnSpLocks/>
          </p:cNvCxnSpPr>
          <p:nvPr/>
        </p:nvCxnSpPr>
        <p:spPr>
          <a:xfrm flipH="1">
            <a:off x="9046025" y="4615560"/>
            <a:ext cx="9388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F1659CD-2E92-4A45-8CCB-A031C658C1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57193" r="48303" b="5476"/>
          <a:stretch/>
        </p:blipFill>
        <p:spPr>
          <a:xfrm>
            <a:off x="7504386" y="4906752"/>
            <a:ext cx="4010092" cy="1783661"/>
          </a:xfrm>
          <a:prstGeom prst="rect">
            <a:avLst/>
          </a:prstGeom>
        </p:spPr>
      </p:pic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B9CABC72-558B-4D1F-B7D1-FDF5B985EDDB}"/>
              </a:ext>
            </a:extLst>
          </p:cNvPr>
          <p:cNvCxnSpPr>
            <a:cxnSpLocks/>
          </p:cNvCxnSpPr>
          <p:nvPr/>
        </p:nvCxnSpPr>
        <p:spPr>
          <a:xfrm>
            <a:off x="7785096" y="6029698"/>
            <a:ext cx="3832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268BDF6-FAD3-4171-87BB-CC20D619C31C}"/>
              </a:ext>
            </a:extLst>
          </p:cNvPr>
          <p:cNvCxnSpPr>
            <a:cxnSpLocks/>
          </p:cNvCxnSpPr>
          <p:nvPr/>
        </p:nvCxnSpPr>
        <p:spPr>
          <a:xfrm>
            <a:off x="7785096" y="5373834"/>
            <a:ext cx="43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5D8E3C-85AC-48BB-985D-7E098A748C9A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1347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6677A-75BA-474C-8E0F-B2449D67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C9A14-7C8F-45A3-B953-5D17C05F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" y="2254372"/>
            <a:ext cx="2373667" cy="68133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200" b="1" dirty="0"/>
              <a:t>Четвёртый этап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1834-806F-4F97-940F-F93FD0BE2D1F}"/>
              </a:ext>
            </a:extLst>
          </p:cNvPr>
          <p:cNvSpPr txBox="1"/>
          <p:nvPr/>
        </p:nvSpPr>
        <p:spPr>
          <a:xfrm>
            <a:off x="273280" y="2935706"/>
            <a:ext cx="83346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Обучение нейронной сети: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Обучение на </a:t>
            </a:r>
            <a:r>
              <a:rPr lang="en-US" dirty="0"/>
              <a:t>dataset </a:t>
            </a:r>
            <a:r>
              <a:rPr lang="ru-RU" dirty="0"/>
              <a:t>с моими фотографиями</a:t>
            </a:r>
            <a:br>
              <a:rPr lang="ru-RU" dirty="0"/>
            </a:br>
            <a:r>
              <a:rPr lang="ru-RU" dirty="0"/>
              <a:t>Итог: нейронная сеть все лица определяла как мои.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Обучение на всём </a:t>
            </a:r>
            <a:r>
              <a:rPr lang="en-US" dirty="0"/>
              <a:t>dataset</a:t>
            </a:r>
            <a:r>
              <a:rPr lang="ru-RU" dirty="0"/>
              <a:t>-е</a:t>
            </a:r>
            <a:br>
              <a:rPr lang="ru-RU" dirty="0"/>
            </a:br>
            <a:r>
              <a:rPr lang="ru-RU" dirty="0"/>
              <a:t>Итог: из-за неравномерности </a:t>
            </a:r>
            <a:r>
              <a:rPr lang="en-US" dirty="0"/>
              <a:t>dataset</a:t>
            </a:r>
            <a:r>
              <a:rPr lang="ru-RU" dirty="0"/>
              <a:t>-а при плохом освещении все лица определялись, как лица девочки с наибольшим кол-вом фотографий, а девочка с меньшим кол-вом фотографий не определялась вовсе. Так же при плохом освещении лица не определялись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78884-F821-4B88-BB1B-194CDAB63029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4022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88C9A14-7C8F-45A3-B953-5D17C05F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" y="2254372"/>
            <a:ext cx="2373667" cy="68133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200" b="1" dirty="0"/>
              <a:t>Четвёртый этап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1834-806F-4F97-940F-F93FD0BE2D1F}"/>
              </a:ext>
            </a:extLst>
          </p:cNvPr>
          <p:cNvSpPr txBox="1"/>
          <p:nvPr/>
        </p:nvSpPr>
        <p:spPr>
          <a:xfrm>
            <a:off x="273280" y="2935706"/>
            <a:ext cx="5213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Обучение нейронной сети:</a:t>
            </a:r>
          </a:p>
          <a:p>
            <a:endParaRPr lang="ru-RU" u="sng" dirty="0"/>
          </a:p>
          <a:p>
            <a:r>
              <a:rPr lang="ru-RU" dirty="0"/>
              <a:t>3.    Обучение на равномерном </a:t>
            </a:r>
            <a:r>
              <a:rPr lang="en-US" dirty="0"/>
              <a:t>dataset</a:t>
            </a:r>
            <a:r>
              <a:rPr lang="ru-RU" dirty="0"/>
              <a:t>-е 	+ обработанные фотографии с 	фильтрами</a:t>
            </a:r>
            <a:br>
              <a:rPr lang="ru-RU" dirty="0"/>
            </a:br>
            <a:r>
              <a:rPr lang="ru-RU" dirty="0"/>
              <a:t>	Итог: Лица определяются в тени, 	проблему с определением 	родственников решить не удалось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6" name="Рисунок 5" descr="Изображение выглядит как текст, человек, внутренний, оранжевый&#10;&#10;Автоматически созданное описание">
            <a:extLst>
              <a:ext uri="{FF2B5EF4-FFF2-40B4-BE49-F238E27FC236}">
                <a16:creationId xmlns:a16="http://schemas.microsoft.com/office/drawing/2014/main" id="{12A7500A-B2F5-44C4-A3F9-4BA6EBBDB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48" y="1997839"/>
            <a:ext cx="3242275" cy="286232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человек, оранжевый&#10;&#10;Автоматически созданное описание">
            <a:extLst>
              <a:ext uri="{FF2B5EF4-FFF2-40B4-BE49-F238E27FC236}">
                <a16:creationId xmlns:a16="http://schemas.microsoft.com/office/drawing/2014/main" id="{657BBF1F-9769-42AC-B5B2-66EA85EA1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49" y="3063174"/>
            <a:ext cx="3326113" cy="2936332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C6CDA10-C8C3-4C55-A86A-FAD5EA82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Технология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17A23-ED1B-4998-9F8E-E0AA92961DC8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105936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Цитаты</Template>
  <TotalTime>812</TotalTime>
  <Words>689</Words>
  <Application>Microsoft Office PowerPoint</Application>
  <PresentationFormat>Широкоэкранный</PresentationFormat>
  <Paragraphs>120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Цитаты</vt:lpstr>
      <vt:lpstr> «Тётя Наташа»  Система распознавания лиц для пропускного пункта школы</vt:lpstr>
      <vt:lpstr>Актуальность</vt:lpstr>
      <vt:lpstr>Обоснование проблемы</vt:lpstr>
      <vt:lpstr>Цель и задачи</vt:lpstr>
      <vt:lpstr>Исследование</vt:lpstr>
      <vt:lpstr>Технология</vt:lpstr>
      <vt:lpstr>Технология</vt:lpstr>
      <vt:lpstr>Технология</vt:lpstr>
      <vt:lpstr>Технология</vt:lpstr>
      <vt:lpstr>Технология</vt:lpstr>
      <vt:lpstr>Оборудование и программное обеспечение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распознавания лиц для пропускного пункта школы</dc:title>
  <dc:creator>Ира Мягкова</dc:creator>
  <cp:lastModifiedBy>Ира Мягкова</cp:lastModifiedBy>
  <cp:revision>48</cp:revision>
  <dcterms:created xsi:type="dcterms:W3CDTF">2022-02-07T15:06:46Z</dcterms:created>
  <dcterms:modified xsi:type="dcterms:W3CDTF">2022-03-27T06:15:43Z</dcterms:modified>
</cp:coreProperties>
</file>